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329" r:id="rId2"/>
    <p:sldId id="404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1" r:id="rId15"/>
    <p:sldId id="440" r:id="rId16"/>
    <p:sldId id="442" r:id="rId17"/>
  </p:sldIdLst>
  <p:sldSz cx="12192000" cy="6858000"/>
  <p:notesSz cx="6858000" cy="9144000"/>
  <p:embeddedFontLst>
    <p:embeddedFont>
      <p:font typeface="맑은 고딕" pitchFamily="50" charset="-127"/>
      <p:regular r:id="rId20"/>
      <p:bold r:id="rId21"/>
    </p:embeddedFont>
    <p:embeddedFont>
      <p:font typeface="Segoe UI" pitchFamily="34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Segoe UI Light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73" d="100"/>
          <a:sy n="73" d="100"/>
        </p:scale>
        <p:origin x="-642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05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93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93989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04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287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04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940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433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538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</a:t>
            </a:r>
            <a:r>
              <a:rPr lang="en-US" dirty="0" smtClean="0"/>
              <a:t>9 </a:t>
            </a:r>
            <a:r>
              <a:rPr lang="en-US" dirty="0"/>
              <a:t>: </a:t>
            </a:r>
            <a:r>
              <a:rPr lang="en-US" altLang="ko-KR" dirty="0" smtClean="0"/>
              <a:t>MATERIALS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BSDF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Material Interface and Implementations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Bump Mapping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37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9.2.2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플라스틱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확산반사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Kd,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광택반사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Ks,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하이라이트 크기조절용 거칠기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rough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를 매개변수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확산 반사는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Lambertian,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광택반사는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FresnelDielectric, Microfacet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모델 사용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550" y="3008313"/>
            <a:ext cx="6877050" cy="315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3500" y="3076575"/>
            <a:ext cx="4110566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혼합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두개 재질의 변화를 가중치로 합치는 것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두개의 재질을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Spectrum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텍스처 값으로 가중치 결정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ScaledBxDF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단순한 컬러곱 연산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0758" y="3475038"/>
            <a:ext cx="7459942" cy="263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측정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파일 형태의 측정 등방성 자료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비균일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균일 두가지 자료 형태 지원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비균일 자료는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BRDF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표본의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KdTree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균일 자료는 표본화 해상도 자료 저장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8079" y="3630613"/>
            <a:ext cx="878856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9.2.5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추가적인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앞서 살펴본 재질들의 기본 형태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산란 매개변수 텍스처를 입력받아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적절한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BxDF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를 할당해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GetBSDF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계산한 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BSDF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반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환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GlassMaterial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광택 반사와 투과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각도에 따른 프레넬 가중치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MetalMaterial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금속 굴절율과 흡수 계수 사용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MirrorMaterial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완벽 반사 모델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SubstrateMaterial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시야각에 따른 광택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확산반사가 변하는 층이 있는 모델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SubsurfaceMaterial, KdSubsurfaceMaterial : BSSRDF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TranslucentMaterial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확산과 광택반사와 표면 투과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UberMaterial :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만능재질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9.2.5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추가적인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                 MetalMaterial                                   KdSubsurfaceMaterial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399" y="2168816"/>
            <a:ext cx="4327525" cy="3290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6700" y="2173113"/>
            <a:ext cx="4444999" cy="332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범프 매핑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Material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에는 표면 지점의 변위를 나타내는 텍스처 맵을 받음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기하구조 표면위 점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변위에 의해 이동된점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p’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을 갖음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p’ = p + d(p) x n(p) , d(p)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오프셋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n(p)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표면 법선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9375" y="3578225"/>
            <a:ext cx="61150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588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범프 매핑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Material::Bump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구현은 변위된 표면의 편미분 근사를 찾아 음영법선을 계산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13" y="2492375"/>
            <a:ext cx="49815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6275" y="2713038"/>
            <a:ext cx="61912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97600" y="5765800"/>
            <a:ext cx="52129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오프셋 계산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변위점 계산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음영법선 회전</a:t>
            </a:r>
            <a:endParaRPr lang="ko-KR" altLang="en-US" sz="2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8116752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Material </a:t>
            </a:r>
            <a:r>
              <a:rPr lang="ko-KR" altLang="en-US" dirty="0" smtClean="0"/>
              <a:t>은 </a:t>
            </a:r>
            <a:r>
              <a:rPr lang="ko-KR" altLang="en-US" dirty="0" smtClean="0"/>
              <a:t>어떤 </a:t>
            </a:r>
            <a:r>
              <a:rPr lang="en-US" altLang="ko-KR" dirty="0" smtClean="0"/>
              <a:t>BRDF + BTDF </a:t>
            </a:r>
            <a:r>
              <a:rPr lang="ko-KR" altLang="en-US" dirty="0" smtClean="0"/>
              <a:t>를 사용하고 </a:t>
            </a:r>
            <a:r>
              <a:rPr lang="ko-KR" altLang="en-US" dirty="0" smtClean="0"/>
              <a:t>어떤 매개변수를 사용해 </a:t>
            </a:r>
            <a:r>
              <a:rPr lang="en-US" altLang="ko-KR" dirty="0" smtClean="0"/>
              <a:t>BSDF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계산할지 결정함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기본적으로 </a:t>
            </a:r>
            <a:r>
              <a:rPr lang="en-US" altLang="ko-KR" dirty="0" smtClean="0"/>
              <a:t>Bump </a:t>
            </a:r>
            <a:r>
              <a:rPr lang="ko-KR" altLang="en-US" dirty="0" smtClean="0"/>
              <a:t>맵을 이용해 음영 디테일 향상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Material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BSDF</a:t>
            </a:r>
            <a:r>
              <a:rPr lang="ko-KR" altLang="en-US" dirty="0" smtClean="0"/>
              <a:t>를 리턴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BSDF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BxDF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Material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GeometryPrimitive </a:t>
            </a:r>
            <a:r>
              <a:rPr lang="ko-KR" altLang="en-US" dirty="0" smtClean="0"/>
              <a:t>의 맴버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1039" y="3931890"/>
            <a:ext cx="3294062" cy="254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85090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/>
              <a:t>9.1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BSDF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dirty="0" smtClean="0"/>
              <a:t>양방향 산란 분포 함수</a:t>
            </a:r>
            <a:r>
              <a:rPr lang="en-US" altLang="ko-KR" dirty="0" smtClean="0"/>
              <a:t>, BRDF(</a:t>
            </a:r>
            <a:r>
              <a:rPr lang="ko-KR" altLang="en-US" dirty="0" smtClean="0"/>
              <a:t>반사</a:t>
            </a:r>
            <a:r>
              <a:rPr lang="en-US" altLang="ko-KR" dirty="0" smtClean="0"/>
              <a:t>) + BTDF(</a:t>
            </a:r>
            <a:r>
              <a:rPr lang="ko-KR" altLang="en-US" dirty="0" smtClean="0"/>
              <a:t>투과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생성자 인자 음영미분 기하구조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법선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굴절율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음영법선을 축으로 직교 좌표계 구성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음영법선 </a:t>
            </a:r>
            <a:r>
              <a:rPr lang="en-US" altLang="ko-KR" dirty="0" smtClean="0"/>
              <a:t>ns, </a:t>
            </a:r>
            <a:r>
              <a:rPr lang="ko-KR" altLang="en-US" dirty="0" smtClean="0"/>
              <a:t>기하법선 </a:t>
            </a:r>
            <a:r>
              <a:rPr lang="en-US" altLang="ko-KR" dirty="0" smtClean="0"/>
              <a:t>ng</a:t>
            </a:r>
          </a:p>
          <a:p>
            <a:pPr marL="514350" indent="-514350">
              <a:buNone/>
            </a:pPr>
            <a:endParaRPr lang="en-US" altLang="ko-KR" dirty="0" smtClean="0"/>
          </a:p>
        </p:txBody>
      </p:sp>
      <p:pic>
        <p:nvPicPr>
          <p:cNvPr id="5" name="Picture 2" descr="C:\Users\home\Downloads\BSDF05_8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31301" y="1841499"/>
            <a:ext cx="2857500" cy="382914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1400" y="3219450"/>
            <a:ext cx="73723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85090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/>
              <a:t>9.1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BSDF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BxDF </a:t>
            </a:r>
            <a:r>
              <a:rPr lang="ko-KR" altLang="en-US" dirty="0" smtClean="0"/>
              <a:t>에서 사용되는 </a:t>
            </a:r>
            <a:r>
              <a:rPr lang="en-US" altLang="ko-KR" dirty="0" smtClean="0"/>
              <a:t>f, Sample_f, rho </a:t>
            </a:r>
            <a:r>
              <a:rPr lang="ko-KR" altLang="en-US" dirty="0" smtClean="0"/>
              <a:t>맴버 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BxDF </a:t>
            </a:r>
            <a:r>
              <a:rPr lang="ko-KR" altLang="en-US" dirty="0" smtClean="0"/>
              <a:t>컴포넌트 갯수를 리턴하는 맴버 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1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1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1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음영 좌표 공간 변환 맴버 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914" y="3013075"/>
            <a:ext cx="6017986" cy="63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2100" y="4533901"/>
            <a:ext cx="6153435" cy="37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2900" y="4894264"/>
            <a:ext cx="6045200" cy="38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0617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빛샘 현상과 검은점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기하구조 반구공간과 음영법선 공간의 불일치로 발생</a:t>
            </a:r>
            <a:endParaRPr lang="en-US" altLang="ko-KR" dirty="0" smtClean="0">
              <a:latin typeface="돋움" pitchFamily="50" charset="-127"/>
              <a:ea typeface="돋움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(a)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기하법선에선 빛이 뒤에 있지만 음영법선는 빛이 보여 빛샘현상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(b)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기하법선에는 빛이 보이지만 음영법선에선 빛이 안보여 검은점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2439988"/>
            <a:ext cx="6273800" cy="298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0617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기하공간과 음영공간 불일치 문제점 해결법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2400" dirty="0" smtClean="0">
              <a:latin typeface="돋움" pitchFamily="50" charset="-127"/>
              <a:ea typeface="돋움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돋움" pitchFamily="50" charset="-127"/>
                <a:ea typeface="돋움" pitchFamily="50" charset="-127"/>
              </a:rPr>
              <a:t>BSDF </a:t>
            </a:r>
            <a:r>
              <a:rPr lang="ko-KR" altLang="en-US" sz="2400" dirty="0" smtClean="0">
                <a:latin typeface="돋움" pitchFamily="50" charset="-127"/>
                <a:ea typeface="돋움" pitchFamily="50" charset="-127"/>
              </a:rPr>
              <a:t>계산은 기하법선을 기준으로 </a:t>
            </a:r>
            <a:endParaRPr lang="en-US" altLang="ko-KR" sz="2400" dirty="0" smtClean="0">
              <a:latin typeface="돋움" pitchFamily="50" charset="-127"/>
              <a:ea typeface="돋움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돋움" pitchFamily="50" charset="-127"/>
                <a:ea typeface="돋움" pitchFamily="50" charset="-127"/>
              </a:rPr>
              <a:t>Wi</a:t>
            </a:r>
            <a:r>
              <a:rPr lang="ko-KR" altLang="en-US" sz="2400" dirty="0" smtClean="0">
                <a:latin typeface="돋움" pitchFamily="50" charset="-127"/>
                <a:ea typeface="돋움" pitchFamily="50" charset="-127"/>
              </a:rPr>
              <a:t>와</a:t>
            </a:r>
            <a:r>
              <a:rPr lang="en-US" altLang="ko-KR" sz="2400" dirty="0" smtClean="0">
                <a:latin typeface="돋움" pitchFamily="50" charset="-127"/>
                <a:ea typeface="돋움" pitchFamily="50" charset="-127"/>
              </a:rPr>
              <a:t> Wo </a:t>
            </a:r>
            <a:r>
              <a:rPr lang="ko-KR" altLang="en-US" sz="2400" dirty="0" smtClean="0">
                <a:latin typeface="돋움" pitchFamily="50" charset="-127"/>
                <a:ea typeface="돋움" pitchFamily="50" charset="-127"/>
              </a:rPr>
              <a:t>가 같은 공간이라면 </a:t>
            </a:r>
            <a:r>
              <a:rPr lang="en-US" altLang="ko-KR" sz="2400" dirty="0" smtClean="0">
                <a:latin typeface="돋움" pitchFamily="50" charset="-127"/>
                <a:ea typeface="돋움" pitchFamily="50" charset="-127"/>
              </a:rPr>
              <a:t>BRDF </a:t>
            </a:r>
            <a:r>
              <a:rPr lang="ko-KR" altLang="en-US" sz="2400" dirty="0" smtClean="0">
                <a:latin typeface="돋움" pitchFamily="50" charset="-127"/>
                <a:ea typeface="돋움" pitchFamily="50" charset="-127"/>
              </a:rPr>
              <a:t>계산</a:t>
            </a:r>
            <a:endParaRPr lang="en-US" altLang="ko-KR" sz="2400" dirty="0" smtClean="0">
              <a:latin typeface="돋움" pitchFamily="50" charset="-127"/>
              <a:ea typeface="돋움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/>
              <a:t>다른 공간이라면 </a:t>
            </a:r>
            <a:r>
              <a:rPr lang="en-US" altLang="ko-KR" sz="2400" dirty="0" smtClean="0"/>
              <a:t>BTDF </a:t>
            </a:r>
            <a:r>
              <a:rPr lang="ko-KR" altLang="en-US" sz="2400" dirty="0" smtClean="0"/>
              <a:t>계산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/>
              <a:t>(a) </a:t>
            </a:r>
            <a:r>
              <a:rPr lang="ko-KR" altLang="en-US" sz="2400" dirty="0" smtClean="0"/>
              <a:t>경우 </a:t>
            </a:r>
            <a:r>
              <a:rPr lang="en-US" altLang="ko-KR" sz="2400" dirty="0" smtClean="0"/>
              <a:t>BTDF </a:t>
            </a:r>
            <a:r>
              <a:rPr lang="ko-KR" altLang="en-US" sz="2400" dirty="0" smtClean="0"/>
              <a:t>투과 계산이기 때문에 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 </a:t>
            </a:r>
            <a:r>
              <a:rPr lang="en-US" altLang="ko-KR" sz="2400" dirty="0" smtClean="0"/>
              <a:t>      </a:t>
            </a:r>
            <a:r>
              <a:rPr lang="ko-KR" altLang="en-US" sz="2400" dirty="0" smtClean="0"/>
              <a:t>빛샘이 반사에 영향을 안줌</a:t>
            </a:r>
            <a:endParaRPr lang="en-US" altLang="ko-KR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8599" y="2311400"/>
            <a:ext cx="5418667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/>
              <a:t>9.1.1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BSDF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메모리 관리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Material</a:t>
            </a:r>
            <a:r>
              <a:rPr lang="ko-KR" altLang="en-US" dirty="0" smtClean="0"/>
              <a:t> 당 복수의 </a:t>
            </a:r>
            <a:r>
              <a:rPr lang="en-US" altLang="ko-KR" dirty="0" smtClean="0"/>
              <a:t>BxDF </a:t>
            </a:r>
            <a:r>
              <a:rPr lang="ko-KR" altLang="en-US" dirty="0" smtClean="0"/>
              <a:t>객체가 존재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잦은 </a:t>
            </a:r>
            <a:r>
              <a:rPr lang="en-US" altLang="ko-KR" dirty="0" smtClean="0"/>
              <a:t>BxDF </a:t>
            </a:r>
            <a:r>
              <a:rPr lang="ko-KR" altLang="en-US" dirty="0" smtClean="0"/>
              <a:t>객체 할당과 해제 반복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MemoryArena </a:t>
            </a:r>
            <a:r>
              <a:rPr lang="ko-KR" altLang="en-US" dirty="0" smtClean="0"/>
              <a:t>클래스로 효율적인 메모리 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메모리풀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BSDF </a:t>
            </a:r>
            <a:r>
              <a:rPr lang="ko-KR" altLang="en-US" dirty="0" smtClean="0"/>
              <a:t>소멸자를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맴버로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잘못된 해제 방지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0871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재질 인터페이스와 구현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기하구조와 음영구조 정보에 대한 표면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BSDF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BSSRDF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리턴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BSSRDF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표면 밑 산란 특성을 표현함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보통 의미있는 값을 갖지 않기때문에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NULL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리턴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BSSRDF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장 입체산란 에서 정의됨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1" y="2657561"/>
            <a:ext cx="3276599" cy="218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5200" y="2798764"/>
            <a:ext cx="7186613" cy="209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재질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17500" y="1447801"/>
            <a:ext cx="561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9.2.1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무광 재질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가장 단순한 재질이며 순수 확산 표현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분광 확산 반사값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Kd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와 거칠기 값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sigma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를 매개변수로 받음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sigma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값이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0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이면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Lambertian BRDF,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아닐때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OrenNayar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7413" y="1743075"/>
            <a:ext cx="60483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20418</TotalTime>
  <Words>541</Words>
  <Application>Microsoft Office PowerPoint</Application>
  <PresentationFormat>사용자 지정</PresentationFormat>
  <Paragraphs>142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Arial</vt:lpstr>
      <vt:lpstr>맑은 고딕</vt:lpstr>
      <vt:lpstr>Segoe UI</vt:lpstr>
      <vt:lpstr>Wingdings</vt:lpstr>
      <vt:lpstr>돋움</vt:lpstr>
      <vt:lpstr>Calibri</vt:lpstr>
      <vt:lpstr>Segoe UI Light</vt:lpstr>
      <vt:lpstr>Metro_TT_Blue_16x9_02-12</vt:lpstr>
      <vt:lpstr>Physically Based Rendering From Theory to Implementation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  <vt:lpstr>재질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Windows 사용자</cp:lastModifiedBy>
  <cp:revision>536</cp:revision>
  <dcterms:created xsi:type="dcterms:W3CDTF">2014-11-18T06:53:54Z</dcterms:created>
  <dcterms:modified xsi:type="dcterms:W3CDTF">2017-02-23T16:22:56Z</dcterms:modified>
</cp:coreProperties>
</file>